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735" r:id="rId2"/>
    <p:sldId id="736" r:id="rId3"/>
    <p:sldId id="745" r:id="rId4"/>
    <p:sldId id="815" r:id="rId5"/>
    <p:sldId id="788" r:id="rId6"/>
    <p:sldId id="825" r:id="rId7"/>
    <p:sldId id="836" r:id="rId8"/>
    <p:sldId id="837" r:id="rId9"/>
    <p:sldId id="838" r:id="rId10"/>
    <p:sldId id="839" r:id="rId11"/>
    <p:sldId id="840" r:id="rId12"/>
    <p:sldId id="841" r:id="rId13"/>
    <p:sldId id="842" r:id="rId14"/>
    <p:sldId id="843" r:id="rId15"/>
    <p:sldId id="816" r:id="rId16"/>
    <p:sldId id="844" r:id="rId17"/>
    <p:sldId id="827" r:id="rId18"/>
    <p:sldId id="828" r:id="rId19"/>
    <p:sldId id="807" r:id="rId20"/>
    <p:sldId id="830" r:id="rId21"/>
    <p:sldId id="845" r:id="rId22"/>
    <p:sldId id="817" r:id="rId23"/>
    <p:sldId id="821" r:id="rId24"/>
    <p:sldId id="813" r:id="rId25"/>
    <p:sldId id="831" r:id="rId26"/>
    <p:sldId id="833" r:id="rId27"/>
    <p:sldId id="834" r:id="rId28"/>
    <p:sldId id="835" r:id="rId29"/>
    <p:sldId id="818" r:id="rId30"/>
    <p:sldId id="809" r:id="rId31"/>
    <p:sldId id="810" r:id="rId32"/>
    <p:sldId id="811" r:id="rId33"/>
  </p:sldIdLst>
  <p:sldSz cx="9144000" cy="6858000" type="screen4x3"/>
  <p:notesSz cx="7099300" cy="10234613"/>
  <p:custDataLst>
    <p:tags r:id="rId36"/>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40D"/>
    <a:srgbClr val="F5F5F5"/>
    <a:srgbClr val="00B38C"/>
    <a:srgbClr val="D9D9D9"/>
    <a:srgbClr val="036EB8"/>
    <a:srgbClr val="005CA2"/>
    <a:srgbClr val="F7F7F7"/>
    <a:srgbClr val="F9F9F9"/>
    <a:srgbClr val="019ED3"/>
    <a:srgbClr val="12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4" autoAdjust="0"/>
    <p:restoredTop sz="74261" autoAdjust="0"/>
  </p:normalViewPr>
  <p:slideViewPr>
    <p:cSldViewPr snapToGrid="0" showGuides="1">
      <p:cViewPr>
        <p:scale>
          <a:sx n="100" d="100"/>
          <a:sy n="100" d="100"/>
        </p:scale>
        <p:origin x="1027" y="-670"/>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2023/5/19</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dirty="0"/>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dirty="0"/>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19</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20</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21</a:t>
            </a:fld>
            <a:endParaRPr lang="en-US" altLang="zh-CN" dirty="0"/>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262509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22</a:t>
            </a:fld>
            <a:endParaRPr lang="en-US" altLang="zh-CN" dirty="0"/>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65136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23</a:t>
            </a:fld>
            <a:endParaRPr lang="en-US" altLang="zh-CN" dirty="0"/>
          </a:p>
        </p:txBody>
      </p:sp>
    </p:spTree>
    <p:extLst>
      <p:ext uri="{BB962C8B-B14F-4D97-AF65-F5344CB8AC3E}">
        <p14:creationId xmlns:p14="http://schemas.microsoft.com/office/powerpoint/2010/main" val="3473858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24</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28712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25</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981887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26</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07870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27</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221087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28</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835722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dirty="0"/>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29</a:t>
            </a:fld>
            <a:endParaRPr lang="en-US" altLang="zh-CN" dirty="0"/>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700802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31</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459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6412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dirty="0"/>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03891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5</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15</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16</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568842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17</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18</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7" y="-1"/>
            <a:ext cx="9144001" cy="1882013"/>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126486"/>
            <a:ext cx="9143999" cy="731514"/>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Visio_Drawing3.vsdx"/><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package" Target="../embeddings/Microsoft_Visio_Drawing4.vsdx"/></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package" Target="../embeddings/Microsoft_Visio_Drawing2.vsdx"/></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8EEF5CD-52B9-0472-5883-ADE13C6B83F4}"/>
              </a:ext>
            </a:extLst>
          </p:cNvPr>
          <p:cNvGraphicFramePr>
            <a:graphicFrameLocks noChangeAspect="1"/>
          </p:cNvGraphicFramePr>
          <p:nvPr>
            <p:extLst>
              <p:ext uri="{D42A27DB-BD31-4B8C-83A1-F6EECF244321}">
                <p14:modId xmlns:p14="http://schemas.microsoft.com/office/powerpoint/2010/main" val="3006772921"/>
              </p:ext>
            </p:extLst>
          </p:nvPr>
        </p:nvGraphicFramePr>
        <p:xfrm>
          <a:off x="922020" y="1844040"/>
          <a:ext cx="3528060" cy="3188396"/>
        </p:xfrm>
        <a:graphic>
          <a:graphicData uri="http://schemas.openxmlformats.org/presentationml/2006/ole">
            <mc:AlternateContent xmlns:mc="http://schemas.openxmlformats.org/markup-compatibility/2006">
              <mc:Choice xmlns:v="urn:schemas-microsoft-com:vml" Requires="v">
                <p:oleObj name="Visio" r:id="rId2" imgW="7330845" imgH="6697791" progId="Visio.Drawing.15">
                  <p:embed/>
                </p:oleObj>
              </mc:Choice>
              <mc:Fallback>
                <p:oleObj name="Visio" r:id="rId2" imgW="7330845" imgH="6697791"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 y="1844040"/>
                        <a:ext cx="3528060" cy="3188396"/>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C58BA606-AA7C-57B2-28F4-EC9EEB35C506}"/>
              </a:ext>
            </a:extLst>
          </p:cNvPr>
          <p:cNvGraphicFramePr>
            <a:graphicFrameLocks noChangeAspect="1"/>
          </p:cNvGraphicFramePr>
          <p:nvPr>
            <p:extLst>
              <p:ext uri="{D42A27DB-BD31-4B8C-83A1-F6EECF244321}">
                <p14:modId xmlns:p14="http://schemas.microsoft.com/office/powerpoint/2010/main" val="882773712"/>
              </p:ext>
            </p:extLst>
          </p:nvPr>
        </p:nvGraphicFramePr>
        <p:xfrm>
          <a:off x="4892040" y="1840865"/>
          <a:ext cx="3444385" cy="3173095"/>
        </p:xfrm>
        <a:graphic>
          <a:graphicData uri="http://schemas.openxmlformats.org/presentationml/2006/ole">
            <mc:AlternateContent xmlns:mc="http://schemas.openxmlformats.org/markup-compatibility/2006">
              <mc:Choice xmlns:v="urn:schemas-microsoft-com:vml" Requires="v">
                <p:oleObj name="Visio" r:id="rId4" imgW="7292366" imgH="6682520" progId="Visio.Drawing.15">
                  <p:embed/>
                </p:oleObj>
              </mc:Choice>
              <mc:Fallback>
                <p:oleObj name="Visio" r:id="rId4" imgW="7292366" imgH="668252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840865"/>
                        <a:ext cx="3444385" cy="3173095"/>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F1BA7421-0EAE-FE39-16EC-20E0F06F4C73}"/>
              </a:ext>
            </a:extLst>
          </p:cNvPr>
          <p:cNvSpPr/>
          <p:nvPr/>
        </p:nvSpPr>
        <p:spPr>
          <a:xfrm>
            <a:off x="4921098" y="503243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Tree>
    <p:extLst>
      <p:ext uri="{BB962C8B-B14F-4D97-AF65-F5344CB8AC3E}">
        <p14:creationId xmlns:p14="http://schemas.microsoft.com/office/powerpoint/2010/main" val="2993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856308" y="525653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平均距离误差对比</a:t>
            </a: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135" y="20073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1914549"/>
            <a:ext cx="3777615" cy="314201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平均距离误差</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是指算法在匹配正确的点到采样点的平均距离，平均距离越小，说明算法的精度越高，越能反应道路真实情况。</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只考虑匹配正确的点且使用球面坐标系计算距离而不是常规的欧式距离，这样做是为了提高实验的准确度。图中可以看出，整体上路网结构在比较复杂的情况下，相对于路网结构较简单时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值更高。这是因为路网结构越复杂匹配的难度就越大。</a:t>
            </a:r>
          </a:p>
        </p:txBody>
      </p:sp>
      <p:pic>
        <p:nvPicPr>
          <p:cNvPr id="6" name="图片 5" descr="图表, 条形图&#10;&#10;描述已自动生成">
            <a:extLst>
              <a:ext uri="{FF2B5EF4-FFF2-40B4-BE49-F238E27FC236}">
                <a16:creationId xmlns:a16="http://schemas.microsoft.com/office/drawing/2014/main" id="{D0373163-681E-CCD1-4046-DCD79A20A2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1272" y="1513840"/>
            <a:ext cx="5105400" cy="3830320"/>
          </a:xfrm>
          <a:prstGeom prst="rect">
            <a:avLst/>
          </a:prstGeom>
          <a:noFill/>
          <a:ln>
            <a:noFill/>
          </a:ln>
        </p:spPr>
      </p:pic>
    </p:spTree>
    <p:extLst>
      <p:ext uri="{BB962C8B-B14F-4D97-AF65-F5344CB8AC3E}">
        <p14:creationId xmlns:p14="http://schemas.microsoft.com/office/powerpoint/2010/main" val="26407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3" name="图片 2" descr="地图&#10;&#10;描述已自动生成">
            <a:extLst>
              <a:ext uri="{FF2B5EF4-FFF2-40B4-BE49-F238E27FC236}">
                <a16:creationId xmlns:a16="http://schemas.microsoft.com/office/drawing/2014/main" id="{6A4A0EAD-0E1A-1FD7-DDA2-479FE45B3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370" y="1847214"/>
            <a:ext cx="3463355" cy="3166745"/>
          </a:xfrm>
          <a:prstGeom prst="rect">
            <a:avLst/>
          </a:prstGeom>
          <a:noFill/>
          <a:ln>
            <a:noFill/>
          </a:ln>
        </p:spPr>
      </p:pic>
      <p:pic>
        <p:nvPicPr>
          <p:cNvPr id="4" name="图片 3" descr="图示, 地图&#10;&#10;描述已自动生成">
            <a:extLst>
              <a:ext uri="{FF2B5EF4-FFF2-40B4-BE49-F238E27FC236}">
                <a16:creationId xmlns:a16="http://schemas.microsoft.com/office/drawing/2014/main" id="{4C9B17BF-4CDC-D713-3F30-8480BF39E6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95" y="1844041"/>
            <a:ext cx="3452635" cy="3185221"/>
          </a:xfrm>
          <a:prstGeom prst="rect">
            <a:avLst/>
          </a:prstGeom>
          <a:noFill/>
          <a:ln>
            <a:noFill/>
          </a:ln>
        </p:spPr>
      </p:pic>
    </p:spTree>
    <p:extLst>
      <p:ext uri="{BB962C8B-B14F-4D97-AF65-F5344CB8AC3E}">
        <p14:creationId xmlns:p14="http://schemas.microsoft.com/office/powerpoint/2010/main" val="12092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条形图&#10;&#10;描述已自动生成">
            <a:extLst>
              <a:ext uri="{FF2B5EF4-FFF2-40B4-BE49-F238E27FC236}">
                <a16:creationId xmlns:a16="http://schemas.microsoft.com/office/drawing/2014/main" id="{DDC21AE8-FB7C-B968-E77A-81B71C1F7F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99" t="5593" r="8719"/>
          <a:stretch/>
        </p:blipFill>
        <p:spPr bwMode="auto">
          <a:xfrm>
            <a:off x="1180307" y="1512164"/>
            <a:ext cx="2968307" cy="2470467"/>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7" name="图片 6" descr="图表, 折线图&#10;&#10;描述已自动生成">
            <a:extLst>
              <a:ext uri="{FF2B5EF4-FFF2-40B4-BE49-F238E27FC236}">
                <a16:creationId xmlns:a16="http://schemas.microsoft.com/office/drawing/2014/main" id="{3CEC1DFA-5F3F-A5FD-DCFB-5877CF2E86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3" t="7005" r="9272"/>
          <a:stretch/>
        </p:blipFill>
        <p:spPr bwMode="auto">
          <a:xfrm>
            <a:off x="4406901" y="1567726"/>
            <a:ext cx="3035300" cy="2414905"/>
          </a:xfrm>
          <a:prstGeom prst="rect">
            <a:avLst/>
          </a:prstGeom>
          <a:noFill/>
          <a:ln>
            <a:noFill/>
          </a:ln>
          <a:extLst>
            <a:ext uri="{53640926-AAD7-44D8-BBD7-CCE9431645EC}">
              <a14:shadowObscured xmlns:a14="http://schemas.microsoft.com/office/drawing/2010/main"/>
            </a:ext>
          </a:extLst>
        </p:spPr>
      </p:pic>
      <p:pic>
        <p:nvPicPr>
          <p:cNvPr id="9" name="图片 8" descr="图表, 折线图&#10;&#10;描述已自动生成">
            <a:extLst>
              <a:ext uri="{FF2B5EF4-FFF2-40B4-BE49-F238E27FC236}">
                <a16:creationId xmlns:a16="http://schemas.microsoft.com/office/drawing/2014/main" id="{FB27D53D-1336-F243-2BF7-EECEAB0F32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26" t="5895" r="8263"/>
          <a:stretch/>
        </p:blipFill>
        <p:spPr bwMode="auto">
          <a:xfrm>
            <a:off x="1101884" y="3982631"/>
            <a:ext cx="3046730" cy="2407920"/>
          </a:xfrm>
          <a:prstGeom prst="rect">
            <a:avLst/>
          </a:prstGeom>
          <a:noFill/>
          <a:ln>
            <a:noFill/>
          </a:ln>
          <a:extLst>
            <a:ext uri="{53640926-AAD7-44D8-BBD7-CCE9431645EC}">
              <a14:shadowObscured xmlns:a14="http://schemas.microsoft.com/office/drawing/2010/main"/>
            </a:ext>
          </a:extLst>
        </p:spPr>
      </p:pic>
      <p:pic>
        <p:nvPicPr>
          <p:cNvPr id="11" name="图片 10" descr="图表, 折线图&#10;&#10;描述已自动生成">
            <a:extLst>
              <a:ext uri="{FF2B5EF4-FFF2-40B4-BE49-F238E27FC236}">
                <a16:creationId xmlns:a16="http://schemas.microsoft.com/office/drawing/2014/main" id="{438FAC06-E319-DF5E-68A1-00A56EA281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91" t="6893" r="8901" b="2524"/>
          <a:stretch/>
        </p:blipFill>
        <p:spPr bwMode="auto">
          <a:xfrm>
            <a:off x="4476750" y="4025346"/>
            <a:ext cx="2998470" cy="23099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7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5271473" y="5374383"/>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算法效益指标（</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SBM</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pic>
        <p:nvPicPr>
          <p:cNvPr id="3" name="图片 2" descr="图表&#10;&#10;描述已自动生成">
            <a:extLst>
              <a:ext uri="{FF2B5EF4-FFF2-40B4-BE49-F238E27FC236}">
                <a16:creationId xmlns:a16="http://schemas.microsoft.com/office/drawing/2014/main" id="{FE0EFE3A-BCD3-60CA-714E-6AC0BC53922D}"/>
              </a:ext>
            </a:extLst>
          </p:cNvPr>
          <p:cNvPicPr>
            <a:picLocks noChangeAspect="1"/>
          </p:cNvPicPr>
          <p:nvPr/>
        </p:nvPicPr>
        <p:blipFill rotWithShape="1">
          <a:blip r:embed="rId2">
            <a:extLst>
              <a:ext uri="{28A0092B-C50C-407E-A947-70E740481C1C}">
                <a14:useLocalDpi xmlns:a14="http://schemas.microsoft.com/office/drawing/2010/main" val="0"/>
              </a:ext>
            </a:extLst>
          </a:blip>
          <a:srcRect l="21734" t="6034" r="9204" b="7427"/>
          <a:stretch/>
        </p:blipFill>
        <p:spPr bwMode="auto">
          <a:xfrm>
            <a:off x="5305763" y="2003168"/>
            <a:ext cx="3528060" cy="3314700"/>
          </a:xfrm>
          <a:prstGeom prst="rect">
            <a:avLst/>
          </a:prstGeom>
          <a:noFill/>
          <a:ln>
            <a:noFill/>
          </a:ln>
        </p:spPr>
      </p:pic>
      <p:sp>
        <p:nvSpPr>
          <p:cNvPr id="12" name="Freeform 115">
            <a:extLst>
              <a:ext uri="{FF2B5EF4-FFF2-40B4-BE49-F238E27FC236}">
                <a16:creationId xmlns:a16="http://schemas.microsoft.com/office/drawing/2014/main" id="{F6119229-9A0F-9D01-1B95-6841A8991104}"/>
              </a:ext>
            </a:extLst>
          </p:cNvPr>
          <p:cNvSpPr/>
          <p:nvPr/>
        </p:nvSpPr>
        <p:spPr bwMode="auto">
          <a:xfrm>
            <a:off x="231823" y="205992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文本框 12">
            <a:extLst>
              <a:ext uri="{FF2B5EF4-FFF2-40B4-BE49-F238E27FC236}">
                <a16:creationId xmlns:a16="http://schemas.microsoft.com/office/drawing/2014/main" id="{02B04D9A-BC08-136E-C431-185A17298CB8}"/>
              </a:ext>
            </a:extLst>
          </p:cNvPr>
          <p:cNvSpPr txBox="1"/>
          <p:nvPr/>
        </p:nvSpPr>
        <p:spPr>
          <a:xfrm>
            <a:off x="435711" y="1925192"/>
            <a:ext cx="4779396" cy="406534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由于候选点个数越多，理论上算法的准确率就越高，但算法的效率就越差，寻找到准确率于效率的平衡点尤为重要。我们分别测试了候选点个数分别为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方法在三种不同道路上准确率于效率的表现，结果如右图所示，在图中可以看到三种道路呈一致趋势，即随着候选点个数的增加，执行时间也随之增加，准确率逐步提升。候选点个数在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之间时，随着候选点个数的增加，图中线的斜率很大，但当候选点个数大于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时，随着候选点个数的增加，图中线的斜率逐渐变小，即算法的准确率提升越来越小，但算法执行时间依然越来越长。综上，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是可以保证可观的准确率以及较好的算法效率。</a:t>
            </a:r>
          </a:p>
        </p:txBody>
      </p:sp>
    </p:spTree>
    <p:extLst>
      <p:ext uri="{BB962C8B-B14F-4D97-AF65-F5344CB8AC3E}">
        <p14:creationId xmlns:p14="http://schemas.microsoft.com/office/powerpoint/2010/main" val="17320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1BC276A6-8FB7-3105-8011-EF685A88CBF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3E600760-E721-14EC-18E4-A963E4582878}"/>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4A8B44C-E40E-BA2E-0244-A958296D4651}"/>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60C43157-6542-7E8E-6DF3-DAE11928AFD6}"/>
              </a:ext>
            </a:extLst>
          </p:cNvPr>
          <p:cNvSpPr/>
          <p:nvPr/>
        </p:nvSpPr>
        <p:spPr>
          <a:xfrm>
            <a:off x="4019246" y="51410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8973D67-945C-74A6-2C06-B41958DED0B4}"/>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5E441793-6558-B7C9-20DD-CCB8490828EF}"/>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C0057CD-9CDC-4BA5-2B18-605F2B4B707C}"/>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4442BFE-0D01-E396-A274-CF7BFC220E7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760C7A83-E1D1-704E-6FD4-5B991F7D662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A0D5078F-F991-BB1B-638B-9B26DAC6C912}"/>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1043325" y="2063569"/>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1256988" y="3881338"/>
            <a:ext cx="6736391" cy="1683538"/>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在现代城市中，交通拥堵已经成为了一个普遍存在且难以解决的问题，针对该问题，我们提出看了基于贝叶斯时空图自编码器（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的道路行驶时间预测模型，这个模型不仅充分利用了城市道路网络的拓扑信息，而且通过引入贝叶斯理论，能够更好地描述和处理行驶时间的不确定性。这个模型的提出是为了提高城市道路行驶时间预测的准确性，从而为城市交通管理和智能交通系统的优化提供有力的技术支持。</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E24B6AB-845E-2B94-8BBF-02638972CBD6}"/>
              </a:ext>
            </a:extLst>
          </p:cNvPr>
          <p:cNvSpPr txBox="1"/>
          <p:nvPr/>
        </p:nvSpPr>
        <p:spPr>
          <a:xfrm>
            <a:off x="1256988" y="1957060"/>
            <a:ext cx="6675432"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交通的不稳定性：城市交通状态受众多因素影响，包括但不限于天气、节假日、特殊事件（如道路施工或交通事故）、甚至日常的交通峰值等。这些因素使得道路网络状态呈现出高度的动态性和复杂性。</a:t>
            </a:r>
          </a:p>
        </p:txBody>
      </p:sp>
      <p:sp>
        <p:nvSpPr>
          <p:cNvPr id="10" name="文本框 9">
            <a:extLst>
              <a:ext uri="{FF2B5EF4-FFF2-40B4-BE49-F238E27FC236}">
                <a16:creationId xmlns:a16="http://schemas.microsoft.com/office/drawing/2014/main" id="{90D3BDBA-18B4-08CC-090F-2966979C3829}"/>
              </a:ext>
            </a:extLst>
          </p:cNvPr>
          <p:cNvSpPr txBox="1"/>
          <p:nvPr/>
        </p:nvSpPr>
        <p:spPr>
          <a:xfrm>
            <a:off x="1256987" y="3053851"/>
            <a:ext cx="6736391"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交通的不确定性：由于城市道路网络的规模巨大，可用的数据有限，加之交通状态的复杂性，使得行驶时间预测的不确定性极高。</a:t>
            </a:r>
          </a:p>
        </p:txBody>
      </p:sp>
      <p:sp>
        <p:nvSpPr>
          <p:cNvPr id="11" name="Freeform 115">
            <a:extLst>
              <a:ext uri="{FF2B5EF4-FFF2-40B4-BE49-F238E27FC236}">
                <a16:creationId xmlns:a16="http://schemas.microsoft.com/office/drawing/2014/main" id="{2F0E7F85-23E8-E48D-7446-8DEF542DB307}"/>
              </a:ext>
            </a:extLst>
          </p:cNvPr>
          <p:cNvSpPr/>
          <p:nvPr/>
        </p:nvSpPr>
        <p:spPr bwMode="auto">
          <a:xfrm>
            <a:off x="1039203" y="317060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Freeform 115">
            <a:extLst>
              <a:ext uri="{FF2B5EF4-FFF2-40B4-BE49-F238E27FC236}">
                <a16:creationId xmlns:a16="http://schemas.microsoft.com/office/drawing/2014/main" id="{92A82DAC-641C-FFA6-D1DF-AE18E3A6776E}"/>
              </a:ext>
            </a:extLst>
          </p:cNvPr>
          <p:cNvSpPr/>
          <p:nvPr/>
        </p:nvSpPr>
        <p:spPr bwMode="auto">
          <a:xfrm>
            <a:off x="1039203" y="402023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32690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zh-CN" dirty="0"/>
              <a:t>基于</a:t>
            </a:r>
            <a:r>
              <a:rPr lang="zh-CN" altLang="en-US" dirty="0"/>
              <a:t>贝叶斯时空图自编码器的道路行驶时间预测模型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89288" y="186706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205376" y="1758348"/>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地图匹配</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轨迹点匹配到城市道路网络上，从而获得大量全市道路的历史行驶速度数据。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extLst>
              <p:ext uri="{D42A27DB-BD31-4B8C-83A1-F6EECF244321}">
                <p14:modId xmlns:p14="http://schemas.microsoft.com/office/powerpoint/2010/main" val="20267146"/>
              </p:ext>
            </p:extLst>
          </p:nvPr>
        </p:nvGraphicFramePr>
        <p:xfrm>
          <a:off x="3795655" y="2012189"/>
          <a:ext cx="5220957"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8" name="对象 7">
                        <a:extLst>
                          <a:ext uri="{FF2B5EF4-FFF2-40B4-BE49-F238E27FC236}">
                            <a16:creationId xmlns:a16="http://schemas.microsoft.com/office/drawing/2014/main" id="{692D0172-0805-99E4-46FD-DC631D030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655" y="2012189"/>
                        <a:ext cx="5220957"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4834217" y="572212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9" name="Freeform 115">
            <a:extLst>
              <a:ext uri="{FF2B5EF4-FFF2-40B4-BE49-F238E27FC236}">
                <a16:creationId xmlns:a16="http://schemas.microsoft.com/office/drawing/2014/main" id="{9BC50704-AC39-ED41-DCFA-924DCE0D5C2E}"/>
              </a:ext>
            </a:extLst>
          </p:cNvPr>
          <p:cNvSpPr/>
          <p:nvPr/>
        </p:nvSpPr>
        <p:spPr bwMode="auto">
          <a:xfrm>
            <a:off x="89288" y="2694103"/>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0" name="Rectangle 33">
            <a:extLst>
              <a:ext uri="{FF2B5EF4-FFF2-40B4-BE49-F238E27FC236}">
                <a16:creationId xmlns:a16="http://schemas.microsoft.com/office/drawing/2014/main" id="{47539D07-C0C6-0857-04F7-849FE0FA7078}"/>
              </a:ext>
            </a:extLst>
          </p:cNvPr>
          <p:cNvSpPr/>
          <p:nvPr/>
        </p:nvSpPr>
        <p:spPr>
          <a:xfrm>
            <a:off x="205376" y="2585384"/>
            <a:ext cx="3590279" cy="875624"/>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构建时空图</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：通过时空图卷积神经网络，可以在这个图结构上进行信息的传播和融合，以捕捉道路网络的拓扑关系和空间依赖性。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Freeform 115">
            <a:extLst>
              <a:ext uri="{FF2B5EF4-FFF2-40B4-BE49-F238E27FC236}">
                <a16:creationId xmlns:a16="http://schemas.microsoft.com/office/drawing/2014/main" id="{8DCC4C16-C37D-2D33-CE96-67276BBFE307}"/>
              </a:ext>
            </a:extLst>
          </p:cNvPr>
          <p:cNvSpPr/>
          <p:nvPr/>
        </p:nvSpPr>
        <p:spPr bwMode="auto">
          <a:xfrm>
            <a:off x="89288" y="356308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2" name="Rectangle 33">
            <a:extLst>
              <a:ext uri="{FF2B5EF4-FFF2-40B4-BE49-F238E27FC236}">
                <a16:creationId xmlns:a16="http://schemas.microsoft.com/office/drawing/2014/main" id="{0447AEF1-1235-F6A5-1F11-CE820FD617F8}"/>
              </a:ext>
            </a:extLst>
          </p:cNvPr>
          <p:cNvSpPr/>
          <p:nvPr/>
        </p:nvSpPr>
        <p:spPr>
          <a:xfrm>
            <a:off x="205376" y="3454366"/>
            <a:ext cx="3590279" cy="1683538"/>
          </a:xfrm>
          <a:prstGeom prst="rect">
            <a:avLst/>
          </a:prstGeom>
        </p:spPr>
        <p:txBody>
          <a:bodyPr wrap="square">
            <a:spAutoFit/>
          </a:bodyPr>
          <a:lstStyle/>
          <a:p>
            <a:pPr>
              <a:lnSpc>
                <a:spcPct val="125000"/>
              </a:lnSpc>
              <a:defRPr/>
            </a:pPr>
            <a:r>
              <a:rPr lang="en-US" altLang="zh-CN" sz="1400" b="1"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基于时空图卷积的输出，本文使用贝叶斯图自编码器进一步处理数据，通过引入贝叶斯理论，可以考虑行驶时间的不确定性，这使得预测结果不仅可以得到预测值，还可以得到预测值的不确定性，从而更好地反映行驶时间的分布特性。</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Freeform 115">
            <a:extLst>
              <a:ext uri="{FF2B5EF4-FFF2-40B4-BE49-F238E27FC236}">
                <a16:creationId xmlns:a16="http://schemas.microsoft.com/office/drawing/2014/main" id="{186FB4CD-6B9A-2D03-64B6-FA2213E0E1F5}"/>
              </a:ext>
            </a:extLst>
          </p:cNvPr>
          <p:cNvSpPr/>
          <p:nvPr/>
        </p:nvSpPr>
        <p:spPr bwMode="auto">
          <a:xfrm>
            <a:off x="166382" y="520727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a:extLst>
              <a:ext uri="{FF2B5EF4-FFF2-40B4-BE49-F238E27FC236}">
                <a16:creationId xmlns:a16="http://schemas.microsoft.com/office/drawing/2014/main" id="{C454A1CD-0FAF-9C63-7243-9F06A5AB4ACC}"/>
              </a:ext>
            </a:extLst>
          </p:cNvPr>
          <p:cNvSpPr/>
          <p:nvPr/>
        </p:nvSpPr>
        <p:spPr>
          <a:xfrm>
            <a:off x="282470" y="5098556"/>
            <a:ext cx="3590279" cy="1414233"/>
          </a:xfrm>
          <a:prstGeom prst="rect">
            <a:avLst/>
          </a:prstGeom>
        </p:spPr>
        <p:txBody>
          <a:bodyPr wrap="square">
            <a:spAutoFit/>
          </a:bodyPr>
          <a:lstStyle/>
          <a:p>
            <a:pPr>
              <a:lnSpc>
                <a:spcPct val="125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生成对抗网络</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：生成器尝试产生看起来与真实行驶时间数据相似的数据，判别器的任务是尽可能区分生成的数据和真实数据。通过这种方式可以进一步优化预测模型，使预测结果更接近真实的行驶时间数据。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6" grpId="0"/>
      <p:bldP spid="9" grpId="0" animBg="1"/>
      <p:bldP spid="10" grpId="0"/>
      <p:bldP spid="11" grpId="0" animBg="1"/>
      <p:bldP spid="12" grpId="0"/>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实验设置</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1135380" y="2190917"/>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1317696" y="2072807"/>
            <a:ext cx="6508608" cy="1683538"/>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本实验在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Google </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Colab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平台上进行，使用的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型号为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NVIDIA V100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，显存为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32G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，深度学习框架采用</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PyTorch</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1.12</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版本为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11.6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，这种环境配置能够为实验提供足够的计算资源，以确保模型能够高效地进行训练和评估。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轨迹数据为葡萄牙波尔图市从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月某出租车运营公司的开放数据集，数据集包括</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个轨迹点，地图数据为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OpenStreetMap</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地图数据。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404928"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5" t="7318" r="8573" b="1720"/>
          <a:stretch/>
        </p:blipFill>
        <p:spPr>
          <a:xfrm>
            <a:off x="741346" y="1667627"/>
            <a:ext cx="3543300" cy="2849881"/>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594085"/>
            <a:ext cx="3668347" cy="2957713"/>
          </a:xfrm>
          <a:prstGeom prst="rect">
            <a:avLst/>
          </a:prstGeom>
        </p:spPr>
      </p:pic>
      <p:sp>
        <p:nvSpPr>
          <p:cNvPr id="5" name="文本框 4">
            <a:extLst>
              <a:ext uri="{FF2B5EF4-FFF2-40B4-BE49-F238E27FC236}">
                <a16:creationId xmlns:a16="http://schemas.microsoft.com/office/drawing/2014/main" id="{60C2F9C5-3233-7C52-AF6B-771F921F7EA4}"/>
              </a:ext>
            </a:extLst>
          </p:cNvPr>
          <p:cNvSpPr txBox="1"/>
          <p:nvPr/>
        </p:nvSpPr>
        <p:spPr>
          <a:xfrm>
            <a:off x="552450" y="4437053"/>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D5D1AA62-1E9D-F0E7-FC9F-F1BFC2A9584A}"/>
              </a:ext>
            </a:extLst>
          </p:cNvPr>
          <p:cNvSpPr/>
          <p:nvPr/>
        </p:nvSpPr>
        <p:spPr bwMode="auto">
          <a:xfrm>
            <a:off x="4551579"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8" name="文本框 7">
            <a:extLst>
              <a:ext uri="{FF2B5EF4-FFF2-40B4-BE49-F238E27FC236}">
                <a16:creationId xmlns:a16="http://schemas.microsoft.com/office/drawing/2014/main" id="{4788CAEE-EF35-ED4D-5781-48148D658A9A}"/>
              </a:ext>
            </a:extLst>
          </p:cNvPr>
          <p:cNvSpPr txBox="1"/>
          <p:nvPr/>
        </p:nvSpPr>
        <p:spPr>
          <a:xfrm>
            <a:off x="4699101" y="4437053"/>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上图展示了若干个道路的真实行驶时间与预测行驶时间的折线图。从图像中可以观察到，预测行驶时间与真实行驶时间之间存在相同的趋势，并且几乎一致。这进一步说明了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019246" y="417702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6" name="矩形 75"/>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3" name="矩形 2">
            <a:extLst>
              <a:ext uri="{FF2B5EF4-FFF2-40B4-BE49-F238E27FC236}">
                <a16:creationId xmlns:a16="http://schemas.microsoft.com/office/drawing/2014/main" id="{42F0CD06-2CCF-162C-D1C7-D8EDD2A696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576" y="1705587"/>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361950" y="1780325"/>
            <a:ext cx="4080681" cy="3411941"/>
          </a:xfrm>
          <a:prstGeom prst="rect">
            <a:avLst/>
          </a:prstGeom>
        </p:spPr>
      </p:pic>
      <p:sp>
        <p:nvSpPr>
          <p:cNvPr id="3" name="Freeform 115">
            <a:extLst>
              <a:ext uri="{FF2B5EF4-FFF2-40B4-BE49-F238E27FC236}">
                <a16:creationId xmlns:a16="http://schemas.microsoft.com/office/drawing/2014/main" id="{C9067090-6C69-2A44-D7AF-86389DB40EA3}"/>
              </a:ext>
            </a:extLst>
          </p:cNvPr>
          <p:cNvSpPr/>
          <p:nvPr/>
        </p:nvSpPr>
        <p:spPr bwMode="auto">
          <a:xfrm>
            <a:off x="361950" y="508038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509472" y="4967140"/>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3832C6AB-AD8F-56F7-3CF9-B04B08283A74}"/>
              </a:ext>
            </a:extLst>
          </p:cNvPr>
          <p:cNvSpPr/>
          <p:nvPr/>
        </p:nvSpPr>
        <p:spPr bwMode="auto">
          <a:xfrm>
            <a:off x="4508601" y="508038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DEFBDFC2-7EB4-037F-508F-02D8280299DA}"/>
              </a:ext>
            </a:extLst>
          </p:cNvPr>
          <p:cNvSpPr txBox="1"/>
          <p:nvPr/>
        </p:nvSpPr>
        <p:spPr>
          <a:xfrm>
            <a:off x="4656123" y="4967140"/>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上图展示了若干个道路的真实行驶时间与预测行驶时间的折线图。从图像中可以观察到，预测行驶时间与真实行驶时间之间存在相同的趋势，并且几乎一致。这进一步说明了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3" name="Freeform 115">
            <a:extLst>
              <a:ext uri="{FF2B5EF4-FFF2-40B4-BE49-F238E27FC236}">
                <a16:creationId xmlns:a16="http://schemas.microsoft.com/office/drawing/2014/main" id="{C9067090-6C69-2A44-D7AF-86389DB40EA3}"/>
              </a:ext>
            </a:extLst>
          </p:cNvPr>
          <p:cNvSpPr/>
          <p:nvPr/>
        </p:nvSpPr>
        <p:spPr bwMode="auto">
          <a:xfrm>
            <a:off x="491490" y="1757577"/>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757122" y="1592357"/>
            <a:ext cx="4222548"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预测误差的平均绝对值（</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MAE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）用于评估模型预测的准确性，均方根误差（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RMSE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）主要用于评估模型预测的稳定性。为了从不同角度评估模型在实际应用中的性能，我们还计算了平均百分比误差（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MAPE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）和均方误差（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），从结果上看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表现出了较高的准确性、稳定性和泛化能力。</a:t>
            </a:r>
          </a:p>
        </p:txBody>
      </p:sp>
      <p:pic>
        <p:nvPicPr>
          <p:cNvPr id="7" name="图片 6">
            <a:extLst>
              <a:ext uri="{FF2B5EF4-FFF2-40B4-BE49-F238E27FC236}">
                <a16:creationId xmlns:a16="http://schemas.microsoft.com/office/drawing/2014/main" id="{36ECF014-90D1-5FA2-6507-BF3F57B14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2" r="8564"/>
          <a:stretch/>
        </p:blipFill>
        <p:spPr bwMode="auto">
          <a:xfrm>
            <a:off x="849630" y="3456018"/>
            <a:ext cx="3722370" cy="284734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A06DC558-663E-04FE-8922-8E81A6B7B8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7" t="6736" r="8510"/>
          <a:stretch/>
        </p:blipFill>
        <p:spPr bwMode="auto">
          <a:xfrm>
            <a:off x="5097780" y="1303020"/>
            <a:ext cx="3017520" cy="2401030"/>
          </a:xfrm>
          <a:prstGeom prst="rect">
            <a:avLst/>
          </a:prstGeom>
          <a:noFill/>
          <a:ln>
            <a:noFill/>
          </a:ln>
          <a:extLst>
            <a:ext uri="{53640926-AAD7-44D8-BBD7-CCE9431645EC}">
              <a14:shadowObscured xmlns:a14="http://schemas.microsoft.com/office/drawing/2010/main"/>
            </a:ext>
          </a:extLst>
        </p:spPr>
      </p:pic>
      <p:pic>
        <p:nvPicPr>
          <p:cNvPr id="11" name="图片 10" descr="图表, 直方图&#10;&#10;描述已自动生成">
            <a:extLst>
              <a:ext uri="{FF2B5EF4-FFF2-40B4-BE49-F238E27FC236}">
                <a16:creationId xmlns:a16="http://schemas.microsoft.com/office/drawing/2014/main" id="{EE88C83A-227E-85D8-B91F-970C71184D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310" r="8354"/>
          <a:stretch/>
        </p:blipFill>
        <p:spPr bwMode="auto">
          <a:xfrm>
            <a:off x="5044441" y="3866968"/>
            <a:ext cx="3070859" cy="2330241"/>
          </a:xfrm>
          <a:prstGeom prst="rect">
            <a:avLst/>
          </a:prstGeom>
          <a:noFill/>
          <a:ln>
            <a:noFill/>
          </a:ln>
        </p:spPr>
      </p:pic>
    </p:spTree>
    <p:extLst>
      <p:ext uri="{BB962C8B-B14F-4D97-AF65-F5344CB8AC3E}">
        <p14:creationId xmlns:p14="http://schemas.microsoft.com/office/powerpoint/2010/main" val="241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FC68F536-E649-8906-0AF6-E8A6F4561E44}"/>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735ED797-69B4-4FDA-A715-D78CA6469662}"/>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70B6E71D-727F-0E20-88BC-09D5FD089C06}"/>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4ADC3D54-145F-FD5C-80FE-8E421126301C}"/>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0A1DB6C-A349-67AA-EC7A-1BBA3C9CC32B}"/>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4E80A50-821E-6172-3B0F-7D85FAEA69A1}"/>
              </a:ext>
            </a:extLst>
          </p:cNvPr>
          <p:cNvSpPr/>
          <p:nvPr/>
        </p:nvSpPr>
        <p:spPr>
          <a:xfrm>
            <a:off x="4019246" y="563609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8D0C125-F1A6-9773-C4B4-BD5F27724078}"/>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44BDDDB7-D547-8A7F-D3C7-2E766ED14D5D}"/>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031B5BB-1936-C7B7-5A9C-F8205C4520A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E8FDE87-2C39-12BB-9B76-EC9E21F8AF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4765B787-F3FD-D917-DFB4-47A41B010600}"/>
              </a:ext>
            </a:extLst>
          </p:cNvPr>
          <p:cNvGraphicFramePr>
            <a:graphicFrameLocks noChangeAspect="1"/>
          </p:cNvGraphicFramePr>
          <p:nvPr/>
        </p:nvGraphicFramePr>
        <p:xfrm>
          <a:off x="1642268" y="1212177"/>
          <a:ext cx="5668963" cy="3106511"/>
        </p:xfrm>
        <a:graphic>
          <a:graphicData uri="http://schemas.openxmlformats.org/presentationml/2006/ole">
            <mc:AlternateContent xmlns:mc="http://schemas.openxmlformats.org/markup-compatibility/2006">
              <mc:Choice xmlns:v="urn:schemas-microsoft-com:vml" Requires="v">
                <p:oleObj name="Visio" r:id="rId3" imgW="5669069" imgH="3330019" progId="Visio.Drawing.15">
                  <p:embed/>
                </p:oleObj>
              </mc:Choice>
              <mc:Fallback>
                <p:oleObj name="Visio" r:id="rId3" imgW="5669069" imgH="3330019" progId="Visio.Drawing.15">
                  <p:embed/>
                  <p:pic>
                    <p:nvPicPr>
                      <p:cNvPr id="7" name="对象 6">
                        <a:extLst>
                          <a:ext uri="{FF2B5EF4-FFF2-40B4-BE49-F238E27FC236}">
                            <a16:creationId xmlns:a16="http://schemas.microsoft.com/office/drawing/2014/main" id="{4765B787-F3FD-D917-DFB4-47A41B010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268" y="1212177"/>
                        <a:ext cx="5668963" cy="3106511"/>
                      </a:xfrm>
                      <a:prstGeom prst="rect">
                        <a:avLst/>
                      </a:prstGeom>
                      <a:noFill/>
                    </p:spPr>
                  </p:pic>
                </p:oleObj>
              </mc:Fallback>
            </mc:AlternateContent>
          </a:graphicData>
        </a:graphic>
      </p:graphicFrame>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80223" y="5474633"/>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1521" y="2431333"/>
            <a:ext cx="6119390" cy="2941575"/>
          </a:xfrm>
          <a:prstGeom prst="rect">
            <a:avLst/>
          </a:prstGeom>
        </p:spPr>
      </p:pic>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676926" y="4046276"/>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后台处理进度</a:t>
            </a:r>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数据下载与处理</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6" y="5601025"/>
            <a:ext cx="1006360"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已下载数据</a:t>
            </a:r>
          </a:p>
        </p:txBody>
      </p:sp>
      <p:pic>
        <p:nvPicPr>
          <p:cNvPr id="4" name="图片 3">
            <a:extLst>
              <a:ext uri="{FF2B5EF4-FFF2-40B4-BE49-F238E27FC236}">
                <a16:creationId xmlns:a16="http://schemas.microsoft.com/office/drawing/2014/main" id="{D2E87EDE-F07A-A50E-4F9F-9E12A8187F48}"/>
              </a:ext>
            </a:extLst>
          </p:cNvPr>
          <p:cNvPicPr>
            <a:picLocks noChangeAspect="1"/>
          </p:cNvPicPr>
          <p:nvPr/>
        </p:nvPicPr>
        <p:blipFill>
          <a:blip r:embed="rId3"/>
          <a:stretch>
            <a:fillRect/>
          </a:stretch>
        </p:blipFill>
        <p:spPr>
          <a:xfrm>
            <a:off x="1511935" y="1388110"/>
            <a:ext cx="6120130" cy="1772920"/>
          </a:xfrm>
          <a:prstGeom prst="rect">
            <a:avLst/>
          </a:prstGeom>
        </p:spPr>
      </p:pic>
    </p:spTree>
    <p:extLst>
      <p:ext uri="{BB962C8B-B14F-4D97-AF65-F5344CB8AC3E}">
        <p14:creationId xmlns:p14="http://schemas.microsoft.com/office/powerpoint/2010/main" val="283310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803280" y="16325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950801" y="1540953"/>
            <a:ext cx="7235423" cy="302729"/>
          </a:xfrm>
          <a:prstGeom prst="rect">
            <a:avLst/>
          </a:prstGeom>
          <a:noFill/>
        </p:spPr>
        <p:txBody>
          <a:bodyPr wrap="square" rtlCol="0">
            <a:noAutofit/>
          </a:bodyPr>
          <a:lstStyle/>
          <a:p>
            <a:r>
              <a:rPr lang="zh-CN" altLang="en-US" sz="1600" dirty="0">
                <a:latin typeface="+mj-ea"/>
                <a:ea typeface="+mj-ea"/>
              </a:rPr>
              <a:t>地图匹配</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836945" y="622645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1416685" y="3238644"/>
            <a:ext cx="6120130" cy="2989580"/>
          </a:xfrm>
          <a:prstGeom prst="rect">
            <a:avLst/>
          </a:prstGeom>
        </p:spPr>
      </p:pic>
      <p:pic>
        <p:nvPicPr>
          <p:cNvPr id="3" name="图片 2">
            <a:extLst>
              <a:ext uri="{FF2B5EF4-FFF2-40B4-BE49-F238E27FC236}">
                <a16:creationId xmlns:a16="http://schemas.microsoft.com/office/drawing/2014/main" id="{0001C526-CC68-E2D4-5CF3-2EE57F93A01F}"/>
              </a:ext>
            </a:extLst>
          </p:cNvPr>
          <p:cNvPicPr>
            <a:picLocks noChangeAspect="1"/>
          </p:cNvPicPr>
          <p:nvPr/>
        </p:nvPicPr>
        <p:blipFill rotWithShape="1">
          <a:blip r:embed="rId4"/>
          <a:srcRect b="25931"/>
          <a:stretch/>
        </p:blipFill>
        <p:spPr>
          <a:xfrm>
            <a:off x="1416685" y="1823237"/>
            <a:ext cx="6120130" cy="1313180"/>
          </a:xfrm>
          <a:prstGeom prst="rect">
            <a:avLst/>
          </a:prstGeom>
        </p:spPr>
      </p:pic>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模型训练</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155856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pic>
        <p:nvPicPr>
          <p:cNvPr id="3" name="图片 2" descr="图表, 折线图&#10;&#10;描述已自动生成">
            <a:extLst>
              <a:ext uri="{FF2B5EF4-FFF2-40B4-BE49-F238E27FC236}">
                <a16:creationId xmlns:a16="http://schemas.microsoft.com/office/drawing/2014/main" id="{2F438E5A-9CFB-36C3-75C2-2DD5D5D3ED4F}"/>
              </a:ext>
            </a:extLst>
          </p:cNvPr>
          <p:cNvPicPr>
            <a:picLocks noChangeAspect="1"/>
          </p:cNvPicPr>
          <p:nvPr/>
        </p:nvPicPr>
        <p:blipFill>
          <a:blip r:embed="rId3"/>
          <a:stretch>
            <a:fillRect/>
          </a:stretch>
        </p:blipFill>
        <p:spPr>
          <a:xfrm>
            <a:off x="142098" y="2385439"/>
            <a:ext cx="4113672" cy="2974340"/>
          </a:xfrm>
          <a:prstGeom prst="rect">
            <a:avLst/>
          </a:prstGeom>
        </p:spPr>
      </p:pic>
      <p:pic>
        <p:nvPicPr>
          <p:cNvPr id="4" name="图片 3">
            <a:extLst>
              <a:ext uri="{FF2B5EF4-FFF2-40B4-BE49-F238E27FC236}">
                <a16:creationId xmlns:a16="http://schemas.microsoft.com/office/drawing/2014/main" id="{B43F7F3B-B9D3-FE67-661D-B4842009E37E}"/>
              </a:ext>
            </a:extLst>
          </p:cNvPr>
          <p:cNvPicPr>
            <a:picLocks noChangeAspect="1"/>
          </p:cNvPicPr>
          <p:nvPr/>
        </p:nvPicPr>
        <p:blipFill>
          <a:blip r:embed="rId4"/>
          <a:stretch>
            <a:fillRect/>
          </a:stretch>
        </p:blipFill>
        <p:spPr>
          <a:xfrm>
            <a:off x="4659630" y="2385439"/>
            <a:ext cx="4084319" cy="2974340"/>
          </a:xfrm>
          <a:prstGeom prst="rect">
            <a:avLst/>
          </a:prstGeom>
        </p:spPr>
      </p:pic>
      <p:sp>
        <p:nvSpPr>
          <p:cNvPr id="5" name="矩形 4">
            <a:extLst>
              <a:ext uri="{FF2B5EF4-FFF2-40B4-BE49-F238E27FC236}">
                <a16:creationId xmlns:a16="http://schemas.microsoft.com/office/drawing/2014/main" id="{E5676C13-66CF-A4BE-7725-E73AB7DE3DF8}"/>
              </a:ext>
            </a:extLst>
          </p:cNvPr>
          <p:cNvSpPr/>
          <p:nvPr/>
        </p:nvSpPr>
        <p:spPr>
          <a:xfrm>
            <a:off x="5981975" y="5442477"/>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判别器实时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7" name="Freeform 115"/>
          <p:cNvSpPr/>
          <p:nvPr/>
        </p:nvSpPr>
        <p:spPr bwMode="auto">
          <a:xfrm>
            <a:off x="749940" y="202017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8" name="文本框 7"/>
          <p:cNvSpPr txBox="1"/>
          <p:nvPr/>
        </p:nvSpPr>
        <p:spPr>
          <a:xfrm>
            <a:off x="897461" y="1928554"/>
            <a:ext cx="7235423" cy="302729"/>
          </a:xfrm>
          <a:prstGeom prst="rect">
            <a:avLst/>
          </a:prstGeom>
          <a:noFill/>
        </p:spPr>
        <p:txBody>
          <a:bodyPr wrap="square" rtlCol="0">
            <a:noAutofit/>
          </a:bodyPr>
          <a:lstStyle/>
          <a:p>
            <a:r>
              <a:rPr lang="zh-CN" altLang="en-US" sz="1600" dirty="0">
                <a:latin typeface="+mj-ea"/>
                <a:ea typeface="+mj-ea"/>
              </a:rPr>
              <a:t>模型预测</a:t>
            </a:r>
            <a:endParaRPr lang="zh-CN" altLang="en-US" sz="18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9BDD8F7-5680-67F8-6919-820B0C2ECFD9}"/>
              </a:ext>
            </a:extLst>
          </p:cNvPr>
          <p:cNvSpPr/>
          <p:nvPr/>
        </p:nvSpPr>
        <p:spPr>
          <a:xfrm>
            <a:off x="3711215" y="560102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511935" y="2366924"/>
            <a:ext cx="6120130" cy="2952115"/>
          </a:xfrm>
          <a:prstGeom prst="rect">
            <a:avLst/>
          </a:prstGeom>
        </p:spPr>
      </p:pic>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88901"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A171FC72-2FA9-C36D-3148-61DB40CBB1A9}"/>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BE699AC-9545-6A19-4083-09F066E0E854}"/>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51CC28A-1528-14F7-7E46-AC4930C5B73F}"/>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94EF65CF-46E9-40C9-73DE-6CC8F50EC129}"/>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7E8F470-900B-FBE8-3CFC-5301241725F1}"/>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F53B5DB-5E94-7EDF-22C4-95BFD6CE76FE}"/>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91D78EA-714F-F736-EAD2-A7C2C59B03C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A225E3E6-CCB9-A257-1BBD-072E87A86735}"/>
              </a:ext>
            </a:extLst>
          </p:cNvPr>
          <p:cNvSpPr/>
          <p:nvPr/>
        </p:nvSpPr>
        <p:spPr>
          <a:xfrm>
            <a:off x="4019241" y="610514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26505507-BE7D-562B-7937-FE5150A52993}"/>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47E0EAF-BBB0-2494-6058-1BBBF4CF184E}"/>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a:t>
            </a:r>
            <a:r>
              <a:rPr lang="zh-CN" altLang="en-US" dirty="0">
                <a:sym typeface="微软雅黑" panose="020B0503020204020204" pitchFamily="34" charset="-122"/>
              </a:rPr>
              <a:t>研究动机</a:t>
            </a:r>
          </a:p>
        </p:txBody>
      </p:sp>
      <p:sp>
        <p:nvSpPr>
          <p:cNvPr id="21" name="Rectangle 33"/>
          <p:cNvSpPr/>
          <p:nvPr/>
        </p:nvSpPr>
        <p:spPr>
          <a:xfrm>
            <a:off x="450376" y="1712378"/>
            <a:ext cx="3138985"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随着城市交通流量的急剧增长，交通拥堵问题日益严重，对道路行驶时间的准确预测成为解决这一问题的关键。道路行驶时间预测对缓解交通拥堵，提高城市运输效率具有重要的实际意义。</a:t>
            </a:r>
          </a:p>
        </p:txBody>
      </p:sp>
      <p:sp>
        <p:nvSpPr>
          <p:cNvPr id="9" name="Freeform 115"/>
          <p:cNvSpPr/>
          <p:nvPr/>
        </p:nvSpPr>
        <p:spPr bwMode="auto">
          <a:xfrm>
            <a:off x="288189" y="182889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p:cNvSpPr/>
          <p:nvPr/>
        </p:nvSpPr>
        <p:spPr>
          <a:xfrm>
            <a:off x="495869" y="3623286"/>
            <a:ext cx="3038901" cy="4065344"/>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传统的交通预测方法大多基于预定概率分布模型，这些方法不能充分利用路网的拓扑信息与不确定性特征，从而影响预测结果的准确性。随着深度学习、图卷积神经网络等先进技术的快速发展，开发一种新型的基于贝叶斯时空图卷积的城市道路行驶时间预测模型具有重要的技术意义。</a:t>
            </a: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115">
            <a:extLst>
              <a:ext uri="{FF2B5EF4-FFF2-40B4-BE49-F238E27FC236}">
                <a16:creationId xmlns:a16="http://schemas.microsoft.com/office/drawing/2014/main" id="{B19B8E60-DFA3-A984-D1B0-5431CA74A492}"/>
              </a:ext>
            </a:extLst>
          </p:cNvPr>
          <p:cNvSpPr/>
          <p:nvPr/>
        </p:nvSpPr>
        <p:spPr bwMode="auto">
          <a:xfrm>
            <a:off x="288189" y="37142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graphicFrame>
        <p:nvGraphicFramePr>
          <p:cNvPr id="8" name="对象 7">
            <a:extLst>
              <a:ext uri="{FF2B5EF4-FFF2-40B4-BE49-F238E27FC236}">
                <a16:creationId xmlns:a16="http://schemas.microsoft.com/office/drawing/2014/main" id="{692D0172-0805-99E4-46FD-DC631D030E88}"/>
              </a:ext>
            </a:extLst>
          </p:cNvPr>
          <p:cNvGraphicFramePr>
            <a:graphicFrameLocks noChangeAspect="1"/>
          </p:cNvGraphicFramePr>
          <p:nvPr>
            <p:extLst>
              <p:ext uri="{D42A27DB-BD31-4B8C-83A1-F6EECF244321}">
                <p14:modId xmlns:p14="http://schemas.microsoft.com/office/powerpoint/2010/main" val="1175894142"/>
              </p:ext>
            </p:extLst>
          </p:nvPr>
        </p:nvGraphicFramePr>
        <p:xfrm>
          <a:off x="3634853" y="2014233"/>
          <a:ext cx="5220957"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6" name="对象 5">
                        <a:extLst>
                          <a:ext uri="{FF2B5EF4-FFF2-40B4-BE49-F238E27FC236}">
                            <a16:creationId xmlns:a16="http://schemas.microsoft.com/office/drawing/2014/main" id="{0E4375ED-F930-7FE0-DA9F-1BDD23FA7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4853" y="2014233"/>
                        <a:ext cx="5220957" cy="3641725"/>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 grpId="0" animBg="1"/>
      <p:bldP spid="14"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704398" y="4023425"/>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62000" y="4023425"/>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705350" y="2544763"/>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55650" y="218440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708525" y="2184400"/>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55650" y="5353050"/>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708525" y="5353050"/>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62513" y="2695575"/>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我们提出了一种基于贝叶斯时空图自编码器的道路行驶时间预测模型，该模型融合了深度学习、图卷积神经网络、贝叶斯理论和自编码器以及生         成对抗网络等技术，有效地对城市道路行驶时间分布进行了精确估计。</a:t>
            </a:r>
          </a:p>
        </p:txBody>
      </p:sp>
      <p:sp>
        <p:nvSpPr>
          <p:cNvPr id="10256" name="Rectangle 9"/>
          <p:cNvSpPr>
            <a:spLocks noChangeArrowheads="1"/>
          </p:cNvSpPr>
          <p:nvPr/>
        </p:nvSpPr>
        <p:spPr bwMode="auto">
          <a:xfrm>
            <a:off x="852488" y="4271010"/>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62512" y="4324350"/>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65175" y="2548150"/>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19163" y="2695575"/>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我们提出了一种基于交互式投票的地图匹配方法（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9" name="Freeform 115">
            <a:extLst>
              <a:ext uri="{FF2B5EF4-FFF2-40B4-BE49-F238E27FC236}">
                <a16:creationId xmlns:a16="http://schemas.microsoft.com/office/drawing/2014/main" id="{8759BF0B-0B4F-E8D8-90A9-F35DFCAE5563}"/>
              </a:ext>
            </a:extLst>
          </p:cNvPr>
          <p:cNvSpPr/>
          <p:nvPr/>
        </p:nvSpPr>
        <p:spPr bwMode="auto">
          <a:xfrm>
            <a:off x="755650" y="1855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zh-CN" sz="1600"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090CAF11-3DA0-355F-E03B-E33B9EACA510}"/>
              </a:ext>
            </a:extLst>
          </p:cNvPr>
          <p:cNvSpPr txBox="1"/>
          <p:nvPr/>
        </p:nvSpPr>
        <p:spPr>
          <a:xfrm>
            <a:off x="903171" y="1764011"/>
            <a:ext cx="7235423" cy="302729"/>
          </a:xfrm>
          <a:prstGeom prst="rect">
            <a:avLst/>
          </a:prstGeom>
          <a:noFill/>
        </p:spPr>
        <p:txBody>
          <a:bodyPr wrap="square" rtlCol="0">
            <a:noAutofit/>
          </a:bodyPr>
          <a:lstStyle/>
          <a:p>
            <a:r>
              <a:rPr lang="zh-CN" altLang="en-US" sz="1600" dirty="0">
                <a:latin typeface="+mj-ea"/>
                <a:ea typeface="+mj-ea"/>
              </a:rPr>
              <a:t>总结</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10255" grpId="0"/>
      <p:bldP spid="10256" grpId="0"/>
      <p:bldP spid="10257" grpId="0"/>
      <p:bldP spid="10250" grpId="0"/>
      <p:bldP spid="9" grpId="0" animBg="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5" name="Rectangle 33"/>
          <p:cNvSpPr/>
          <p:nvPr/>
        </p:nvSpPr>
        <p:spPr>
          <a:xfrm>
            <a:off x="716683" y="2504248"/>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模型优化：在贝叶斯时空图图卷积神经网络的基础上，可以尝试引入其他先进的图神经网络结构或贝叶斯方法，以提高模型的预测准确性和泛化能力。</a:t>
            </a:r>
          </a:p>
        </p:txBody>
      </p:sp>
      <p:sp>
        <p:nvSpPr>
          <p:cNvPr id="6" name="Freeform 115"/>
          <p:cNvSpPr/>
          <p:nvPr/>
        </p:nvSpPr>
        <p:spPr bwMode="auto">
          <a:xfrm>
            <a:off x="569161" y="2629379"/>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7" name="Rectangle 33"/>
          <p:cNvSpPr/>
          <p:nvPr/>
        </p:nvSpPr>
        <p:spPr>
          <a:xfrm>
            <a:off x="733727" y="3171164"/>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33"/>
          <p:cNvSpPr/>
          <p:nvPr/>
        </p:nvSpPr>
        <p:spPr>
          <a:xfrm>
            <a:off x="733727" y="3357176"/>
            <a:ext cx="7857823"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数据融合：将多源异构数据（如天气、节假日、路况等）融合到模型中，有助于提高行驶时间预测的准确性和稳定性。</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15"/>
          <p:cNvSpPr/>
          <p:nvPr/>
        </p:nvSpPr>
        <p:spPr bwMode="auto">
          <a:xfrm>
            <a:off x="586205" y="347115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8" name="Rectangle 33"/>
          <p:cNvSpPr/>
          <p:nvPr/>
        </p:nvSpPr>
        <p:spPr>
          <a:xfrm>
            <a:off x="733726" y="3883020"/>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33"/>
          <p:cNvSpPr/>
          <p:nvPr/>
        </p:nvSpPr>
        <p:spPr>
          <a:xfrm>
            <a:off x="733727" y="3856162"/>
            <a:ext cx="7437683" cy="372025"/>
          </a:xfrm>
          <a:prstGeom prst="rect">
            <a:avLst/>
          </a:prstGeom>
        </p:spPr>
        <p:txBody>
          <a:bodyPr wrap="square">
            <a:spAutoFit/>
          </a:bodyPr>
          <a:lstStyle/>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487541" y="1969419"/>
            <a:ext cx="2194112" cy="281354"/>
          </a:xfrm>
          <a:prstGeom prst="rect">
            <a:avLst/>
          </a:prstGeom>
          <a:noFill/>
        </p:spPr>
        <p:txBody>
          <a:bodyPr wrap="square" rtlCol="0">
            <a:noAutofit/>
          </a:body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展望与不足</a:t>
            </a:r>
          </a:p>
        </p:txBody>
      </p:sp>
      <p:sp>
        <p:nvSpPr>
          <p:cNvPr id="12" name="Rectangle 33">
            <a:extLst>
              <a:ext uri="{FF2B5EF4-FFF2-40B4-BE49-F238E27FC236}">
                <a16:creationId xmlns:a16="http://schemas.microsoft.com/office/drawing/2014/main" id="{7C6DD353-9318-12D6-6FC7-A15982CFCDE2}"/>
              </a:ext>
            </a:extLst>
          </p:cNvPr>
          <p:cNvSpPr/>
          <p:nvPr/>
        </p:nvSpPr>
        <p:spPr>
          <a:xfrm>
            <a:off x="733726" y="4150957"/>
            <a:ext cx="7758340" cy="98757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地图匹配方法改进：对基于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Web</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墨卡托的交互式地图匹配方法进行优化，以进一步提高地图匹配准确性和效率。例如，可以考虑引入其他先进的地图匹配算法或结合实时交通信息来改进匹配结果。</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Freeform 115">
            <a:extLst>
              <a:ext uri="{FF2B5EF4-FFF2-40B4-BE49-F238E27FC236}">
                <a16:creationId xmlns:a16="http://schemas.microsoft.com/office/drawing/2014/main" id="{56B6F959-36BE-B535-A796-1A2E4C580CCE}"/>
              </a:ext>
            </a:extLst>
          </p:cNvPr>
          <p:cNvSpPr/>
          <p:nvPr/>
        </p:nvSpPr>
        <p:spPr bwMode="auto">
          <a:xfrm>
            <a:off x="586205" y="425504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56B46A39-F95F-A549-BE8D-BBBD54B7F4CE}"/>
              </a:ext>
            </a:extLst>
          </p:cNvPr>
          <p:cNvSpPr/>
          <p:nvPr/>
        </p:nvSpPr>
        <p:spPr>
          <a:xfrm>
            <a:off x="716682" y="5242623"/>
            <a:ext cx="7758340" cy="679801"/>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实际应用场景拓展：将原型系统应用于更多实际场景，如智慧出行、交通管理和规划等，以验证模型和方法在不同场景下的通用性和可行性。</a:t>
            </a:r>
            <a:endPar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Freeform 115">
            <a:extLst>
              <a:ext uri="{FF2B5EF4-FFF2-40B4-BE49-F238E27FC236}">
                <a16:creationId xmlns:a16="http://schemas.microsoft.com/office/drawing/2014/main" id="{DAD4870C-85B5-F3C0-4929-8974D19D1C08}"/>
              </a:ext>
            </a:extLst>
          </p:cNvPr>
          <p:cNvSpPr/>
          <p:nvPr/>
        </p:nvSpPr>
        <p:spPr bwMode="auto">
          <a:xfrm>
            <a:off x="569161" y="5346711"/>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p:bldP spid="15" grpId="0" animBg="1"/>
      <p:bldP spid="12" grpId="0"/>
      <p:bldP spid="14" grpId="0" animBg="1"/>
      <p:bldP spid="4"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指导老师：柯昌博老师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53B94AFD-2F30-B624-E2F7-F9EECBD5940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56C5EFA1-3CE8-3DE0-04EF-120E967B50FE}"/>
              </a:ext>
            </a:extLst>
          </p:cNvPr>
          <p:cNvSpPr/>
          <p:nvPr/>
        </p:nvSpPr>
        <p:spPr>
          <a:xfrm>
            <a:off x="4028996" y="46526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1524E71A-864B-45DF-4AB5-7F74B3362D64}"/>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36B74F09-C547-4C5D-9002-1104512A11CB}"/>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6E11A57D-0879-8E0C-4679-F7FA8FAF7889}"/>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6DBF439B-E0CA-F76A-B184-9601D38EE285}"/>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F9304678-768F-9985-6F3C-0B62DCCC696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FDC1553-B36E-4D4E-E5D3-43AD48284DB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BA9B98D5-CA9B-A9A1-BAA3-C6865C019AE4}"/>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8F75BDA6-2002-A583-9DC6-41AEA04896B3}"/>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3">
            <a:extLst>
              <a:ext uri="{FF2B5EF4-FFF2-40B4-BE49-F238E27FC236}">
                <a16:creationId xmlns:a16="http://schemas.microsoft.com/office/drawing/2014/main" id="{826BFD87-B404-47DE-99B7-372E01CBEF09}"/>
              </a:ext>
            </a:extLst>
          </p:cNvPr>
          <p:cNvSpPr/>
          <p:nvPr/>
        </p:nvSpPr>
        <p:spPr>
          <a:xfrm>
            <a:off x="992900" y="5260091"/>
            <a:ext cx="7437683" cy="1295355"/>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该图展示了基于交互式投票的地图匹配方法的整体流程，包括数据预处理、候选点搜索、位置上下文分析、相互影响建模以及交互式投票五部分。该方法利用三维</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rPr>
              <a:t>kd</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树、墨卡托投影等技术，通过侯选边投票将这些轨迹点精确地匹配到城市道路网上。</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7" name="对象 6">
            <a:extLst>
              <a:ext uri="{FF2B5EF4-FFF2-40B4-BE49-F238E27FC236}">
                <a16:creationId xmlns:a16="http://schemas.microsoft.com/office/drawing/2014/main" id="{32250F85-E946-33F0-06B7-4D58B3938AF7}"/>
              </a:ext>
            </a:extLst>
          </p:cNvPr>
          <p:cNvGraphicFramePr>
            <a:graphicFrameLocks noChangeAspect="1"/>
          </p:cNvGraphicFramePr>
          <p:nvPr>
            <p:extLst>
              <p:ext uri="{D42A27DB-BD31-4B8C-83A1-F6EECF244321}">
                <p14:modId xmlns:p14="http://schemas.microsoft.com/office/powerpoint/2010/main" val="3635524486"/>
              </p:ext>
            </p:extLst>
          </p:nvPr>
        </p:nvGraphicFramePr>
        <p:xfrm>
          <a:off x="1655802" y="1369782"/>
          <a:ext cx="6111875" cy="3712637"/>
        </p:xfrm>
        <a:graphic>
          <a:graphicData uri="http://schemas.openxmlformats.org/presentationml/2006/ole">
            <mc:AlternateContent xmlns:mc="http://schemas.openxmlformats.org/markup-compatibility/2006">
              <mc:Choice xmlns:v="urn:schemas-microsoft-com:vml" Requires="v">
                <p:oleObj name="Visio" r:id="rId3" imgW="14409253" imgH="9898427" progId="Visio.Drawing.15">
                  <p:embed/>
                </p:oleObj>
              </mc:Choice>
              <mc:Fallback>
                <p:oleObj name="Visio" r:id="rId3" imgW="14409253" imgH="9898427" progId="Visio.Drawing.15">
                  <p:embed/>
                  <p:pic>
                    <p:nvPicPr>
                      <p:cNvPr id="4" name="对象 3">
                        <a:extLst>
                          <a:ext uri="{FF2B5EF4-FFF2-40B4-BE49-F238E27FC236}">
                            <a16:creationId xmlns:a16="http://schemas.microsoft.com/office/drawing/2014/main" id="{BD34CAF5-EB26-CF06-D525-53625FEE9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802" y="1369782"/>
                        <a:ext cx="6111875" cy="3712637"/>
                      </a:xfrm>
                      <a:prstGeom prst="rect">
                        <a:avLst/>
                      </a:prstGeom>
                      <a:noFill/>
                    </p:spPr>
                  </p:pic>
                </p:oleObj>
              </mc:Fallback>
            </mc:AlternateContent>
          </a:graphicData>
        </a:graphic>
      </p:graphicFrame>
      <p:sp>
        <p:nvSpPr>
          <p:cNvPr id="9" name="Rectangle 33">
            <a:extLst>
              <a:ext uri="{FF2B5EF4-FFF2-40B4-BE49-F238E27FC236}">
                <a16:creationId xmlns:a16="http://schemas.microsoft.com/office/drawing/2014/main" id="{435EC785-7816-D956-B6A1-CD62D3CE7160}"/>
              </a:ext>
            </a:extLst>
          </p:cNvPr>
          <p:cNvSpPr/>
          <p:nvPr/>
        </p:nvSpPr>
        <p:spPr>
          <a:xfrm>
            <a:off x="3004075" y="5025935"/>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10" name="Freeform 115">
            <a:extLst>
              <a:ext uri="{FF2B5EF4-FFF2-40B4-BE49-F238E27FC236}">
                <a16:creationId xmlns:a16="http://schemas.microsoft.com/office/drawing/2014/main" id="{C9EFAE6A-50E4-2AEA-802F-BB3022AECDB4}"/>
              </a:ext>
            </a:extLst>
          </p:cNvPr>
          <p:cNvSpPr/>
          <p:nvPr/>
        </p:nvSpPr>
        <p:spPr bwMode="auto">
          <a:xfrm>
            <a:off x="845378" y="5384336"/>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pic>
        <p:nvPicPr>
          <p:cNvPr id="7" name="图片 6" descr="文本, 信件&#10;&#10;描述已自动生成">
            <a:extLst>
              <a:ext uri="{FF2B5EF4-FFF2-40B4-BE49-F238E27FC236}">
                <a16:creationId xmlns:a16="http://schemas.microsoft.com/office/drawing/2014/main" id="{13A01586-7474-19CA-30BA-C3732F68C996}"/>
              </a:ext>
            </a:extLst>
          </p:cNvPr>
          <p:cNvPicPr>
            <a:picLocks noChangeAspect="1"/>
          </p:cNvPicPr>
          <p:nvPr/>
        </p:nvPicPr>
        <p:blipFill>
          <a:blip r:embed="rId2"/>
          <a:stretch>
            <a:fillRect/>
          </a:stretch>
        </p:blipFill>
        <p:spPr>
          <a:xfrm>
            <a:off x="4160520" y="1215390"/>
            <a:ext cx="4610100" cy="4735830"/>
          </a:xfrm>
          <a:prstGeom prst="rect">
            <a:avLst/>
          </a:prstGeom>
        </p:spPr>
      </p:pic>
      <p:sp>
        <p:nvSpPr>
          <p:cNvPr id="8" name="Rectangle 33">
            <a:extLst>
              <a:ext uri="{FF2B5EF4-FFF2-40B4-BE49-F238E27FC236}">
                <a16:creationId xmlns:a16="http://schemas.microsoft.com/office/drawing/2014/main" id="{77F0DAB6-C365-8A41-BA7D-03B3E50E7394}"/>
              </a:ext>
            </a:extLst>
          </p:cNvPr>
          <p:cNvSpPr/>
          <p:nvPr/>
        </p:nvSpPr>
        <p:spPr>
          <a:xfrm>
            <a:off x="4977659" y="59597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查找局部最优路径算法</a:t>
            </a:r>
          </a:p>
        </p:txBody>
      </p:sp>
      <mc:AlternateContent xmlns:mc="http://schemas.openxmlformats.org/markup-compatibility/2006">
        <mc:Choice xmlns:a14="http://schemas.microsoft.com/office/drawing/2010/main" Requires="a14">
          <p:sp>
            <p:nvSpPr>
              <p:cNvPr id="11" name="Rectangle 33">
                <a:extLst>
                  <a:ext uri="{FF2B5EF4-FFF2-40B4-BE49-F238E27FC236}">
                    <a16:creationId xmlns:a16="http://schemas.microsoft.com/office/drawing/2014/main" id="{212CB091-0F44-75D2-EC73-120114D80E83}"/>
                  </a:ext>
                </a:extLst>
              </p:cNvPr>
              <p:cNvSpPr/>
              <p:nvPr/>
            </p:nvSpPr>
            <p:spPr>
              <a:xfrm>
                <a:off x="361950" y="1670468"/>
                <a:ext cx="3767294" cy="2417393"/>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查找局部最优路径算法会遍历所有候选点，当遍历一个候选点时，我们假设最终的匹配路径比过该点。计算的累计权</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重</a:t>
                </a:r>
                <a14:m>
                  <m:oMath xmlns:m="http://schemas.openxmlformats.org/officeDocument/2006/math">
                    <m:r>
                      <m:rPr>
                        <m:sty m:val="p"/>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cw</m:t>
                    </m:r>
                    <m:d>
                      <m:d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e>
                    </m:d>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max</m:t>
                    </m:r>
                    <m:r>
                      <m:rPr>
                        <m:lit/>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cw</m:t>
                    </m:r>
                    <m:d>
                      <m:d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dPr>
                      <m:e>
                        <m:sSubSup>
                          <m:sSubSup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−1</m:t>
                            </m:r>
                          </m:sub>
                          <m:sup>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𝑡</m:t>
                            </m:r>
                          </m:sup>
                        </m:sSubSup>
                      </m:e>
                    </m:d>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m:rPr>
                            <m:sty m:val="p"/>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φ</m:t>
                        </m:r>
                      </m:e>
                      <m:sub>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𝑡𝑠</m:t>
                        </m:r>
                      </m:sub>
                      <m:sup>
                        <m:d>
                          <m:d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𝑗</m:t>
                            </m:r>
                          </m:e>
                        </m:d>
                      </m:sup>
                    </m:sSubSup>
                    <m:r>
                      <m:rPr>
                        <m:lit/>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t</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=1,2,</m:t>
                    </m:r>
                    <m: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m:rPr>
                        <m:sty m:val="p"/>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n</m:t>
                    </m:r>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m:rPr>
                            <m:sty m:val="p"/>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φ</m:t>
                        </m:r>
                      </m:e>
                      <m:sub>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𝑡𝑠</m:t>
                        </m:r>
                      </m:sub>
                      <m:sup>
                        <m:d>
                          <m:d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dPr>
                          <m:e>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𝑗</m:t>
                            </m:r>
                          </m:e>
                        </m:d>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是</a:t>
                </a:r>
                <a14:m>
                  <m:oMath xmlns:m="http://schemas.openxmlformats.org/officeDocument/2006/math">
                    <m:sSubSup>
                      <m:sSubSup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𝑖</m:t>
                        </m:r>
                        <m:r>
                          <a:rPr lang="zh-CN" altLang="en-US" sz="16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1</m:t>
                        </m:r>
                      </m:sub>
                      <m:sup>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𝑡</m:t>
                        </m:r>
                      </m:sup>
                    </m:sSubSup>
                    <m: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sSubSup>
                      <m:sSubSup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sSubSupPr>
                      <m:e>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𝑎</m:t>
                        </m:r>
                      </m:e>
                      <m:sub>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𝑖</m:t>
                        </m:r>
                      </m:sub>
                      <m:sup>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𝑠</m:t>
                        </m:r>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的权重</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并</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受</a:t>
                </a:r>
                <a14:m>
                  <m:oMath xmlns:m="http://schemas.openxmlformats.org/officeDocument/2006/math">
                    <m:sSub>
                      <m:sSub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𝑝</m:t>
                        </m:r>
                      </m:e>
                      <m:sub>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𝑖</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sSubPr>
                      <m:e>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𝑝</m:t>
                        </m:r>
                      </m:e>
                      <m:sub>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𝑗</m:t>
                        </m:r>
                      </m:sub>
                    </m:sSub>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的距离影响。在计算累积权重后</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即可</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得到所有采样点对应的候选点的</a:t>
                </a:r>
                <a14:m>
                  <m:oMath xmlns:m="http://schemas.openxmlformats.org/officeDocument/2006/math">
                    <m:r>
                      <m:rPr>
                        <m:sty m:val="p"/>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cw</m:t>
                    </m:r>
                  </m:oMath>
                </a14:m>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值。</a:t>
                </a:r>
              </a:p>
            </p:txBody>
          </p:sp>
        </mc:Choice>
        <mc:Fallback>
          <p:sp>
            <p:nvSpPr>
              <p:cNvPr id="11" name="Rectangle 33">
                <a:extLst>
                  <a:ext uri="{FF2B5EF4-FFF2-40B4-BE49-F238E27FC236}">
                    <a16:creationId xmlns:a16="http://schemas.microsoft.com/office/drawing/2014/main" id="{212CB091-0F44-75D2-EC73-120114D80E83}"/>
                  </a:ext>
                </a:extLst>
              </p:cNvPr>
              <p:cNvSpPr>
                <a:spLocks noRot="1" noChangeAspect="1" noMove="1" noResize="1" noEditPoints="1" noAdjustHandles="1" noChangeArrowheads="1" noChangeShapeType="1" noTextEdit="1"/>
              </p:cNvSpPr>
              <p:nvPr/>
            </p:nvSpPr>
            <p:spPr>
              <a:xfrm>
                <a:off x="361950" y="1670468"/>
                <a:ext cx="3767294" cy="2417393"/>
              </a:xfrm>
              <a:prstGeom prst="rect">
                <a:avLst/>
              </a:prstGeom>
              <a:blipFill>
                <a:blip r:embed="rId3"/>
                <a:stretch>
                  <a:fillRect l="-809" r="-6472" b="-2267"/>
                </a:stretch>
              </a:blipFill>
            </p:spPr>
            <p:txBody>
              <a:bodyPr/>
              <a:lstStyle/>
              <a:p>
                <a:r>
                  <a:rPr lang="zh-CN" altLang="en-US">
                    <a:noFill/>
                  </a:rPr>
                  <a:t> </a:t>
                </a:r>
              </a:p>
            </p:txBody>
          </p:sp>
        </mc:Fallback>
      </mc:AlternateContent>
      <p:sp>
        <p:nvSpPr>
          <p:cNvPr id="12" name="Freeform 115">
            <a:extLst>
              <a:ext uri="{FF2B5EF4-FFF2-40B4-BE49-F238E27FC236}">
                <a16:creationId xmlns:a16="http://schemas.microsoft.com/office/drawing/2014/main" id="{9197C278-55D0-3DF4-1EE7-B94D09C94A64}"/>
              </a:ext>
            </a:extLst>
          </p:cNvPr>
          <p:cNvSpPr/>
          <p:nvPr/>
        </p:nvSpPr>
        <p:spPr bwMode="auto">
          <a:xfrm>
            <a:off x="256913" y="180222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CE28E0B3-988F-A9DA-B17C-45FC7066D186}"/>
              </a:ext>
            </a:extLst>
          </p:cNvPr>
          <p:cNvGraphicFramePr>
            <a:graphicFrameLocks noChangeAspect="1"/>
          </p:cNvGraphicFramePr>
          <p:nvPr>
            <p:extLst>
              <p:ext uri="{D42A27DB-BD31-4B8C-83A1-F6EECF244321}">
                <p14:modId xmlns:p14="http://schemas.microsoft.com/office/powerpoint/2010/main" val="2587219156"/>
              </p:ext>
            </p:extLst>
          </p:nvPr>
        </p:nvGraphicFramePr>
        <p:xfrm>
          <a:off x="637641" y="4103101"/>
          <a:ext cx="3124200" cy="1790700"/>
        </p:xfrm>
        <a:graphic>
          <a:graphicData uri="http://schemas.openxmlformats.org/presentationml/2006/ole">
            <mc:AlternateContent xmlns:mc="http://schemas.openxmlformats.org/markup-compatibility/2006">
              <mc:Choice xmlns:v="urn:schemas-microsoft-com:vml" Requires="v">
                <p:oleObj name="Visio" r:id="rId4" imgW="7993442" imgH="4564459" progId="Visio.Drawing.15">
                  <p:embed/>
                </p:oleObj>
              </mc:Choice>
              <mc:Fallback>
                <p:oleObj name="Visio" r:id="rId4" imgW="7993442" imgH="456445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641" y="4103101"/>
                        <a:ext cx="3124200" cy="179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33">
            <a:extLst>
              <a:ext uri="{FF2B5EF4-FFF2-40B4-BE49-F238E27FC236}">
                <a16:creationId xmlns:a16="http://schemas.microsoft.com/office/drawing/2014/main" id="{9B396B1F-47D8-8116-5DF4-0787A9736482}"/>
              </a:ext>
            </a:extLst>
          </p:cNvPr>
          <p:cNvSpPr/>
          <p:nvPr/>
        </p:nvSpPr>
        <p:spPr>
          <a:xfrm>
            <a:off x="404435" y="59597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寻找局部最优路径</a:t>
            </a: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517875" y="562737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交互式边投票算法</a:t>
            </a:r>
          </a:p>
        </p:txBody>
      </p:sp>
      <p:pic>
        <p:nvPicPr>
          <p:cNvPr id="3" name="图片 2" descr="文本, 信件&#10;&#10;描述已自动生成">
            <a:extLst>
              <a:ext uri="{FF2B5EF4-FFF2-40B4-BE49-F238E27FC236}">
                <a16:creationId xmlns:a16="http://schemas.microsoft.com/office/drawing/2014/main" id="{48775B2F-215C-0B49-0A48-ABE0600CE785}"/>
              </a:ext>
            </a:extLst>
          </p:cNvPr>
          <p:cNvPicPr>
            <a:picLocks noChangeAspect="1"/>
          </p:cNvPicPr>
          <p:nvPr/>
        </p:nvPicPr>
        <p:blipFill>
          <a:blip r:embed="rId2"/>
          <a:stretch>
            <a:fillRect/>
          </a:stretch>
        </p:blipFill>
        <p:spPr>
          <a:xfrm>
            <a:off x="3669664" y="1467802"/>
            <a:ext cx="5111750" cy="4128135"/>
          </a:xfrm>
          <a:prstGeom prst="rect">
            <a:avLst/>
          </a:prstGeom>
        </p:spPr>
      </p:pic>
      <mc:AlternateContent xmlns:mc="http://schemas.openxmlformats.org/markup-compatibility/2006">
        <mc:Choice xmlns:a14="http://schemas.microsoft.com/office/drawing/2010/main" Requires="a14">
          <p:sp>
            <p:nvSpPr>
              <p:cNvPr id="4" name="Rectangle 33">
                <a:extLst>
                  <a:ext uri="{FF2B5EF4-FFF2-40B4-BE49-F238E27FC236}">
                    <a16:creationId xmlns:a16="http://schemas.microsoft.com/office/drawing/2014/main" id="{137C6935-0C50-11A8-431F-C5746C90F1F1}"/>
                  </a:ext>
                </a:extLst>
              </p:cNvPr>
              <p:cNvSpPr/>
              <p:nvPr/>
            </p:nvSpPr>
            <p:spPr>
              <a:xfrm>
                <a:off x="811530" y="1880018"/>
                <a:ext cx="2689860" cy="3449791"/>
              </a:xfrm>
              <a:prstGeom prst="rect">
                <a:avLst/>
              </a:prstGeom>
            </p:spPr>
            <p:txBody>
              <a:bodyPr wrap="square">
                <a:spAutoFit/>
              </a:bodyPr>
              <a:lstStyle/>
              <a:p>
                <a:pPr>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交互式边投票算法如算法</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所示，算法输入为候选图以及所有候选点的局部最优路径序列，输出为最终匹配路径。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行是遍历所有候选点的局部最优路径序列，统计候选图</a:t>
                </a:r>
                <a14:m>
                  <m:oMath xmlns:m="http://schemas.openxmlformats.org/officeDocument/2006/math">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𝒢</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m:rPr>
                        <m:lit/>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𝒱</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ℰ</m:t>
                    </m:r>
                    <m:r>
                      <m:rPr>
                        <m:lit/>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oMath>
                </a14:m>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中对应边的投票数，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行为侯选边投票，计算出最终的匹配路径。</a:t>
                </a:r>
              </a:p>
              <a:p>
                <a:pPr>
                  <a:lnSpc>
                    <a:spcPct val="125000"/>
                  </a:lnSpc>
                  <a:defRPr/>
                </a:pP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811530" y="1880018"/>
                <a:ext cx="2689860" cy="3449791"/>
              </a:xfrm>
              <a:prstGeom prst="rect">
                <a:avLst/>
              </a:prstGeom>
              <a:blipFill>
                <a:blip r:embed="rId3"/>
                <a:stretch>
                  <a:fillRect l="-1134"/>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706493" y="201177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728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2.2 </a:t>
            </a:r>
            <a:r>
              <a:rPr lang="zh-CN" altLang="en-US" dirty="0">
                <a:sym typeface="微软雅黑" panose="020B0503020204020204" pitchFamily="34" charset="-122"/>
              </a:rPr>
              <a:t>数据集的构建</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1156673" y="5387340"/>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部分数据分布</a:t>
            </a:r>
          </a:p>
        </p:txBody>
      </p:sp>
      <p:sp>
        <p:nvSpPr>
          <p:cNvPr id="4" name="Rectangle 33">
            <a:extLst>
              <a:ext uri="{FF2B5EF4-FFF2-40B4-BE49-F238E27FC236}">
                <a16:creationId xmlns:a16="http://schemas.microsoft.com/office/drawing/2014/main" id="{137C6935-0C50-11A8-431F-C5746C90F1F1}"/>
              </a:ext>
            </a:extLst>
          </p:cNvPr>
          <p:cNvSpPr/>
          <p:nvPr/>
        </p:nvSpPr>
        <p:spPr>
          <a:xfrm>
            <a:off x="5669280" y="1910498"/>
            <a:ext cx="3006090" cy="3757567"/>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本文采用由</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Kaggle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月某出租车运营公司的开放数据集作为评估基于交互式的地图匹配方法的基础数据。该数据包括</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个轨迹点。包括采样时间戳、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WGS84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坐标经纬度、采样点的瞬时方向与瞬时速度等有效数据，采样间隔在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秒之间。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84693" y="2019395"/>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6" name="图片 5" descr="地图&#10;&#10;描述已自动生成">
            <a:extLst>
              <a:ext uri="{FF2B5EF4-FFF2-40B4-BE49-F238E27FC236}">
                <a16:creationId xmlns:a16="http://schemas.microsoft.com/office/drawing/2014/main" id="{97F6D0D9-AD52-5097-F7CF-0CDA6B186C2D}"/>
              </a:ext>
            </a:extLst>
          </p:cNvPr>
          <p:cNvPicPr>
            <a:picLocks noChangeAspect="1"/>
          </p:cNvPicPr>
          <p:nvPr/>
        </p:nvPicPr>
        <p:blipFill>
          <a:blip r:embed="rId2"/>
          <a:stretch>
            <a:fillRect/>
          </a:stretch>
        </p:blipFill>
        <p:spPr>
          <a:xfrm>
            <a:off x="400685" y="2019395"/>
            <a:ext cx="5111750" cy="3270885"/>
          </a:xfrm>
          <a:prstGeom prst="rect">
            <a:avLst/>
          </a:prstGeom>
        </p:spPr>
      </p:pic>
    </p:spTree>
    <p:extLst>
      <p:ext uri="{BB962C8B-B14F-4D97-AF65-F5344CB8AC3E}">
        <p14:creationId xmlns:p14="http://schemas.microsoft.com/office/powerpoint/2010/main" val="2378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65551" y="571955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准确率对比</a:t>
            </a:r>
          </a:p>
        </p:txBody>
      </p:sp>
      <mc:AlternateContent xmlns:mc="http://schemas.openxmlformats.org/markup-compatibility/2006">
        <mc:Choice xmlns:a14="http://schemas.microsoft.com/office/drawing/2010/main" Requires="a14">
          <p:sp>
            <p:nvSpPr>
              <p:cNvPr id="4" name="Rectangle 33">
                <a:extLst>
                  <a:ext uri="{FF2B5EF4-FFF2-40B4-BE49-F238E27FC236}">
                    <a16:creationId xmlns:a16="http://schemas.microsoft.com/office/drawing/2014/main" id="{137C6935-0C50-11A8-431F-C5746C90F1F1}"/>
                  </a:ext>
                </a:extLst>
              </p:cNvPr>
              <p:cNvSpPr/>
              <p:nvPr/>
            </p:nvSpPr>
            <p:spPr>
              <a:xfrm>
                <a:off x="3463290" y="1223150"/>
                <a:ext cx="6419850" cy="730713"/>
              </a:xfrm>
              <a:prstGeom prst="rect">
                <a:avLst/>
              </a:prstGeom>
            </p:spPr>
            <p:txBody>
              <a:bodyPr wrap="square">
                <a:spAutoFit/>
              </a:bodyPr>
              <a:lstStyle/>
              <a:p>
                <a:pPr algn="just">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600" kern="0" smtClean="0">
                              <a:solidFill>
                                <a:schemeClr val="tx1">
                                  <a:lumMod val="75000"/>
                                  <a:lumOff val="25000"/>
                                </a:schemeClr>
                              </a:solidFill>
                              <a:latin typeface="微软雅黑" panose="020B0503020204020204" pitchFamily="34" charset="-122"/>
                              <a:ea typeface="微软雅黑" panose="020B0503020204020204" pitchFamily="34" charset="-122"/>
                            </a:rPr>
                          </m:ctrlPr>
                        </m:eqArrPr>
                        <m:e>
                          <m:r>
                            <m:rPr>
                              <m:sty m:val="p"/>
                            </m:rP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CMP</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f>
                            <m:fPr>
                              <m:ctrlP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ctrlPr>
                            </m:fPr>
                            <m:num>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𝐶𝑜𝑟𝑟𝑒𝑐𝑡</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 </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𝑚𝑎𝑡𝑐h𝑒𝑑</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 </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𝑟𝑜𝑎𝑑</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 </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𝑠𝑒𝑔𝑚𝑒𝑛𝑡𝑠</m:t>
                              </m:r>
                            </m:num>
                            <m:den>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𝑅𝑜𝑎𝑑</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 </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𝑠𝑒𝑔𝑚𝑒𝑛𝑡𝑠</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 </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𝑡𝑜</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 </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𝑏𝑒</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 </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𝑚𝑎𝑡𝑐h𝑒𝑑</m:t>
                              </m:r>
                            </m:den>
                          </m:f>
                          <m:r>
                            <a:rPr lang="zh-CN" altLang="zh-CN" sz="1600" kern="0">
                              <a:solidFill>
                                <a:schemeClr val="tx1">
                                  <a:lumMod val="75000"/>
                                  <a:lumOff val="25000"/>
                                </a:schemeClr>
                              </a:solidFill>
                              <a:latin typeface="微软雅黑" panose="020B0503020204020204" pitchFamily="34" charset="-122"/>
                              <a:ea typeface="微软雅黑" panose="020B0503020204020204" pitchFamily="34" charset="-122"/>
                            </a:rPr>
                            <m:t>×</m:t>
                          </m:r>
                          <m:r>
                            <a:rPr lang="en-US" altLang="zh-CN" sz="1600" kern="0">
                              <a:solidFill>
                                <a:schemeClr val="tx1">
                                  <a:lumMod val="75000"/>
                                  <a:lumOff val="25000"/>
                                </a:schemeClr>
                              </a:solidFill>
                              <a:latin typeface="微软雅黑" panose="020B0503020204020204" pitchFamily="34" charset="-122"/>
                              <a:ea typeface="微软雅黑" panose="020B0503020204020204" pitchFamily="34" charset="-122"/>
                            </a:rPr>
                            <m:t>100</m:t>
                          </m:r>
                          <m:r>
                            <a:rPr lang="en-US" altLang="zh-CN" sz="1600" b="0" i="0" kern="0" smtClean="0">
                              <a:solidFill>
                                <a:schemeClr val="tx1">
                                  <a:lumMod val="75000"/>
                                  <a:lumOff val="25000"/>
                                </a:schemeClr>
                              </a:solidFill>
                              <a:latin typeface="Cambria Math" panose="02040503050406030204" pitchFamily="18" charset="0"/>
                              <a:ea typeface="微软雅黑" panose="020B0503020204020204" pitchFamily="34" charset="-122"/>
                            </a:rPr>
                            <m:t>%</m:t>
                          </m:r>
                        </m:e>
                      </m:eqArr>
                    </m:oMath>
                  </m:oMathPara>
                </a14:m>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3463290" y="1223150"/>
                <a:ext cx="6419850" cy="730713"/>
              </a:xfrm>
              <a:prstGeom prst="rect">
                <a:avLst/>
              </a:prstGeom>
              <a:blipFill>
                <a:blip r:embed="rId2"/>
                <a:stretch>
                  <a:fillRect/>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86135" y="22778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3" name="图片 2" descr="图表, 条形图&#10;&#10;描述已自动生成">
            <a:extLst>
              <a:ext uri="{FF2B5EF4-FFF2-40B4-BE49-F238E27FC236}">
                <a16:creationId xmlns:a16="http://schemas.microsoft.com/office/drawing/2014/main" id="{919318F9-8389-9E17-96DE-7E99A7C33D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07" t="5162" r="9013" b="3674"/>
          <a:stretch/>
        </p:blipFill>
        <p:spPr bwMode="auto">
          <a:xfrm>
            <a:off x="4019550" y="1953863"/>
            <a:ext cx="4876800" cy="3800363"/>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9E7A44CA-B1CB-BCCC-0439-5DF3BEE24DCB}"/>
              </a:ext>
            </a:extLst>
          </p:cNvPr>
          <p:cNvSpPr txBox="1"/>
          <p:nvPr/>
        </p:nvSpPr>
        <p:spPr>
          <a:xfrm>
            <a:off x="233657" y="2185059"/>
            <a:ext cx="3777615" cy="3449791"/>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准确率是指算法匹配道路的正确性，为比较直观的对比出算法的准确率，本文对比了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算法以及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算法在三种不同类型道路上（分别为支路、主干道以及高速公路）的准确率表现，使用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CMP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方法来评估三种算法的准确率</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。三种算法的匹配准确率与路网的复杂度呈反比关系，即路网结构越复杂（路网结构复杂度：支路或次干道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主干道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高速公路），算法匹配的准确率就越低。</a:t>
            </a:r>
          </a:p>
        </p:txBody>
      </p:sp>
    </p:spTree>
    <p:extLst>
      <p:ext uri="{BB962C8B-B14F-4D97-AF65-F5344CB8AC3E}">
        <p14:creationId xmlns:p14="http://schemas.microsoft.com/office/powerpoint/2010/main" val="925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11338</TotalTime>
  <Words>3013</Words>
  <Application>Microsoft Office PowerPoint</Application>
  <PresentationFormat>全屏显示(4:3)</PresentationFormat>
  <Paragraphs>194</Paragraphs>
  <Slides>32</Slides>
  <Notes>21</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2</vt:i4>
      </vt:variant>
      <vt:variant>
        <vt:lpstr>幻灯片标题</vt:lpstr>
      </vt:variant>
      <vt:variant>
        <vt:i4>32</vt:i4>
      </vt:variant>
    </vt:vector>
  </HeadingPairs>
  <TitlesOfParts>
    <vt:vector size="38" baseType="lpstr">
      <vt:lpstr>微软雅黑</vt:lpstr>
      <vt:lpstr>Arial</vt:lpstr>
      <vt:lpstr>Cambria Math</vt:lpstr>
      <vt:lpstr>默认设计模板</vt:lpstr>
      <vt:lpstr>Visio</vt:lpstr>
      <vt:lpstr>Microsoft Visio 绘图</vt:lpstr>
      <vt:lpstr>PowerPoint 演示文稿</vt:lpstr>
      <vt:lpstr>PowerPoint 演示文稿</vt:lpstr>
      <vt:lpstr>1研究动机</vt:lpstr>
      <vt:lpstr>PowerPoint 演示文稿</vt:lpstr>
      <vt:lpstr>2.1 基于交互式投票的地图匹配方法 </vt:lpstr>
      <vt:lpstr>2.1 基于交互式投票的地图匹配方法 </vt:lpstr>
      <vt:lpstr>2.1 基于交互式投票的地图匹配方法 </vt:lpstr>
      <vt:lpstr>2.2 数据集的构建 </vt:lpstr>
      <vt:lpstr>2.3 方法评估 </vt:lpstr>
      <vt:lpstr>2.3 方法评估 </vt:lpstr>
      <vt:lpstr>2.3 方法评估 </vt:lpstr>
      <vt:lpstr>2.3 方法评估 </vt:lpstr>
      <vt:lpstr>2.3 方法评估 </vt:lpstr>
      <vt:lpstr>2.3 方法评估 </vt:lpstr>
      <vt:lpstr>PowerPoint 演示文稿</vt:lpstr>
      <vt:lpstr>3.1 基于贝叶斯时空图自编码器的道路行驶时间预测模型</vt:lpstr>
      <vt:lpstr>3.1 基于贝叶斯时空图自编码器的道路行驶时间预测模型</vt:lpstr>
      <vt:lpstr>3.2 实验设置</vt:lpstr>
      <vt:lpstr>3.3 实验性能评估-道路行驶时间预测模型</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2384</cp:revision>
  <cp:lastPrinted>2113-01-01T00:00:00Z</cp:lastPrinted>
  <dcterms:created xsi:type="dcterms:W3CDTF">2113-01-01T00:00:00Z</dcterms:created>
  <dcterms:modified xsi:type="dcterms:W3CDTF">2023-05-19T15:00:08Z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